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4" r:id="rId3"/>
    <p:sldMasterId id="2147483696" r:id="rId4"/>
  </p:sldMasterIdLst>
  <p:sldIdLst>
    <p:sldId id="267" r:id="rId5"/>
    <p:sldId id="291" r:id="rId6"/>
    <p:sldId id="268" r:id="rId7"/>
    <p:sldId id="292" r:id="rId8"/>
    <p:sldId id="283" r:id="rId9"/>
    <p:sldId id="284" r:id="rId10"/>
    <p:sldId id="289" r:id="rId11"/>
    <p:sldId id="288" r:id="rId12"/>
    <p:sldId id="27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3" d="100"/>
          <a:sy n="113" d="100"/>
        </p:scale>
        <p:origin x="96" y="1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presProps" Target="presProps.xml"/></Relationships>
</file>

<file path=ppt/media/image1.jpg>
</file>

<file path=ppt/media/image2.jp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rgbClr val="FFFFFF"/>
                </a:solidFill>
                <a:latin typeface="Helvetica"/>
                <a:cs typeface="Helvetica"/>
              </a:defRPr>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FFFFFF"/>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56C9590-CEE0-4277-845B-174B82A7748E}"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25A4F8-4EC1-4231-8723-F18316A3276B}" type="slidenum">
              <a:rPr lang="en-US" smtClean="0"/>
              <a:t>‹#›</a:t>
            </a:fld>
            <a:endParaRPr lang="en-US"/>
          </a:p>
        </p:txBody>
      </p:sp>
    </p:spTree>
    <p:extLst>
      <p:ext uri="{BB962C8B-B14F-4D97-AF65-F5344CB8AC3E}">
        <p14:creationId xmlns:p14="http://schemas.microsoft.com/office/powerpoint/2010/main" val="40988698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6C9590-CEE0-4277-845B-174B82A7748E}"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25A4F8-4EC1-4231-8723-F18316A3276B}" type="slidenum">
              <a:rPr lang="en-US" smtClean="0"/>
              <a:t>‹#›</a:t>
            </a:fld>
            <a:endParaRPr lang="en-US"/>
          </a:p>
        </p:txBody>
      </p:sp>
    </p:spTree>
    <p:extLst>
      <p:ext uri="{BB962C8B-B14F-4D97-AF65-F5344CB8AC3E}">
        <p14:creationId xmlns:p14="http://schemas.microsoft.com/office/powerpoint/2010/main" val="2347923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6C9590-CEE0-4277-845B-174B82A7748E}"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25A4F8-4EC1-4231-8723-F18316A3276B}" type="slidenum">
              <a:rPr lang="en-US" smtClean="0"/>
              <a:t>‹#›</a:t>
            </a:fld>
            <a:endParaRPr lang="en-US"/>
          </a:p>
        </p:txBody>
      </p:sp>
    </p:spTree>
    <p:extLst>
      <p:ext uri="{BB962C8B-B14F-4D97-AF65-F5344CB8AC3E}">
        <p14:creationId xmlns:p14="http://schemas.microsoft.com/office/powerpoint/2010/main" val="21960673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9DBEA4D-F3C4-4046-BB47-FCB1207B26B3}"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5204239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DBEA4D-F3C4-4046-BB47-FCB1207B26B3}"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28133613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9DBEA4D-F3C4-4046-BB47-FCB1207B26B3}"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8291979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9DBEA4D-F3C4-4046-BB47-FCB1207B26B3}"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32545318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9DBEA4D-F3C4-4046-BB47-FCB1207B26B3}" type="datetimeFigureOut">
              <a:rPr lang="en-US" smtClean="0"/>
              <a:t>5/15/2023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17001468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9DBEA4D-F3C4-4046-BB47-FCB1207B26B3}" type="datetimeFigureOut">
              <a:rPr lang="en-US" smtClean="0"/>
              <a:t>5/15/2023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13523466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DBEA4D-F3C4-4046-BB47-FCB1207B26B3}" type="datetimeFigureOut">
              <a:rPr lang="en-US" smtClean="0"/>
              <a:t>5/15/2023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7569604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DBEA4D-F3C4-4046-BB47-FCB1207B26B3}"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1495581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6C9590-CEE0-4277-845B-174B82A7748E}"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25A4F8-4EC1-4231-8723-F18316A3276B}" type="slidenum">
              <a:rPr lang="en-US" smtClean="0"/>
              <a:t>‹#›</a:t>
            </a:fld>
            <a:endParaRPr lang="en-US"/>
          </a:p>
        </p:txBody>
      </p:sp>
    </p:spTree>
    <p:extLst>
      <p:ext uri="{BB962C8B-B14F-4D97-AF65-F5344CB8AC3E}">
        <p14:creationId xmlns:p14="http://schemas.microsoft.com/office/powerpoint/2010/main" val="36814139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DBEA4D-F3C4-4046-BB47-FCB1207B26B3}"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27486601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DBEA4D-F3C4-4046-BB47-FCB1207B26B3}"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27517622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DBEA4D-F3C4-4046-BB47-FCB1207B26B3}"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5064707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rgbClr val="FFFFFF"/>
                </a:solidFill>
                <a:latin typeface="Helvetica"/>
                <a:cs typeface="Helvetica"/>
              </a:defRPr>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rgbClr val="FFFFFF"/>
                </a:solidFill>
                <a:latin typeface="Helvetica"/>
                <a:cs typeface="Helvetic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386280-6560-428C-B3A2-FB9DD9C2A39E}"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39D60B-E6CC-44C1-82F7-57F3EA9EE6CA}" type="slidenum">
              <a:rPr lang="en-US" smtClean="0"/>
              <a:t>‹#›</a:t>
            </a:fld>
            <a:endParaRPr lang="en-US"/>
          </a:p>
        </p:txBody>
      </p:sp>
    </p:spTree>
    <p:extLst>
      <p:ext uri="{BB962C8B-B14F-4D97-AF65-F5344CB8AC3E}">
        <p14:creationId xmlns:p14="http://schemas.microsoft.com/office/powerpoint/2010/main" val="25504009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386280-6560-428C-B3A2-FB9DD9C2A39E}"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39D60B-E6CC-44C1-82F7-57F3EA9EE6CA}" type="slidenum">
              <a:rPr lang="en-US" smtClean="0"/>
              <a:t>‹#›</a:t>
            </a:fld>
            <a:endParaRPr lang="en-US"/>
          </a:p>
        </p:txBody>
      </p:sp>
    </p:spTree>
    <p:extLst>
      <p:ext uri="{BB962C8B-B14F-4D97-AF65-F5344CB8AC3E}">
        <p14:creationId xmlns:p14="http://schemas.microsoft.com/office/powerpoint/2010/main" val="5168369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386280-6560-428C-B3A2-FB9DD9C2A39E}"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39D60B-E6CC-44C1-82F7-57F3EA9EE6CA}" type="slidenum">
              <a:rPr lang="en-US" smtClean="0"/>
              <a:t>‹#›</a:t>
            </a:fld>
            <a:endParaRPr lang="en-US"/>
          </a:p>
        </p:txBody>
      </p:sp>
    </p:spTree>
    <p:extLst>
      <p:ext uri="{BB962C8B-B14F-4D97-AF65-F5344CB8AC3E}">
        <p14:creationId xmlns:p14="http://schemas.microsoft.com/office/powerpoint/2010/main" val="38972529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8386280-6560-428C-B3A2-FB9DD9C2A39E}"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39D60B-E6CC-44C1-82F7-57F3EA9EE6CA}" type="slidenum">
              <a:rPr lang="en-US" smtClean="0"/>
              <a:t>‹#›</a:t>
            </a:fld>
            <a:endParaRPr lang="en-US"/>
          </a:p>
        </p:txBody>
      </p:sp>
    </p:spTree>
    <p:extLst>
      <p:ext uri="{BB962C8B-B14F-4D97-AF65-F5344CB8AC3E}">
        <p14:creationId xmlns:p14="http://schemas.microsoft.com/office/powerpoint/2010/main" val="41101560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8386280-6560-428C-B3A2-FB9DD9C2A39E}" type="datetimeFigureOut">
              <a:rPr lang="en-US" smtClean="0"/>
              <a:t>5/15/2023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39D60B-E6CC-44C1-82F7-57F3EA9EE6CA}" type="slidenum">
              <a:rPr lang="en-US" smtClean="0"/>
              <a:t>‹#›</a:t>
            </a:fld>
            <a:endParaRPr lang="en-US"/>
          </a:p>
        </p:txBody>
      </p:sp>
    </p:spTree>
    <p:extLst>
      <p:ext uri="{BB962C8B-B14F-4D97-AF65-F5344CB8AC3E}">
        <p14:creationId xmlns:p14="http://schemas.microsoft.com/office/powerpoint/2010/main" val="335250255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8386280-6560-428C-B3A2-FB9DD9C2A39E}" type="datetimeFigureOut">
              <a:rPr lang="en-US" smtClean="0"/>
              <a:t>5/15/2023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39D60B-E6CC-44C1-82F7-57F3EA9EE6CA}" type="slidenum">
              <a:rPr lang="en-US" smtClean="0"/>
              <a:t>‹#›</a:t>
            </a:fld>
            <a:endParaRPr lang="en-US"/>
          </a:p>
        </p:txBody>
      </p:sp>
    </p:spTree>
    <p:extLst>
      <p:ext uri="{BB962C8B-B14F-4D97-AF65-F5344CB8AC3E}">
        <p14:creationId xmlns:p14="http://schemas.microsoft.com/office/powerpoint/2010/main" val="41655036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386280-6560-428C-B3A2-FB9DD9C2A39E}" type="datetimeFigureOut">
              <a:rPr lang="en-US" smtClean="0"/>
              <a:t>5/15/2023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39D60B-E6CC-44C1-82F7-57F3EA9EE6CA}" type="slidenum">
              <a:rPr lang="en-US" smtClean="0"/>
              <a:t>‹#›</a:t>
            </a:fld>
            <a:endParaRPr lang="en-US"/>
          </a:p>
        </p:txBody>
      </p:sp>
    </p:spTree>
    <p:extLst>
      <p:ext uri="{BB962C8B-B14F-4D97-AF65-F5344CB8AC3E}">
        <p14:creationId xmlns:p14="http://schemas.microsoft.com/office/powerpoint/2010/main" val="2294276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6C9590-CEE0-4277-845B-174B82A7748E}"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25A4F8-4EC1-4231-8723-F18316A3276B}" type="slidenum">
              <a:rPr lang="en-US" smtClean="0"/>
              <a:t>‹#›</a:t>
            </a:fld>
            <a:endParaRPr lang="en-US"/>
          </a:p>
        </p:txBody>
      </p:sp>
    </p:spTree>
    <p:extLst>
      <p:ext uri="{BB962C8B-B14F-4D97-AF65-F5344CB8AC3E}">
        <p14:creationId xmlns:p14="http://schemas.microsoft.com/office/powerpoint/2010/main" val="95857071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386280-6560-428C-B3A2-FB9DD9C2A39E}"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39D60B-E6CC-44C1-82F7-57F3EA9EE6CA}" type="slidenum">
              <a:rPr lang="en-US" smtClean="0"/>
              <a:t>‹#›</a:t>
            </a:fld>
            <a:endParaRPr lang="en-US"/>
          </a:p>
        </p:txBody>
      </p:sp>
    </p:spTree>
    <p:extLst>
      <p:ext uri="{BB962C8B-B14F-4D97-AF65-F5344CB8AC3E}">
        <p14:creationId xmlns:p14="http://schemas.microsoft.com/office/powerpoint/2010/main" val="239946277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386280-6560-428C-B3A2-FB9DD9C2A39E}"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39D60B-E6CC-44C1-82F7-57F3EA9EE6CA}" type="slidenum">
              <a:rPr lang="en-US" smtClean="0"/>
              <a:t>‹#›</a:t>
            </a:fld>
            <a:endParaRPr lang="en-US"/>
          </a:p>
        </p:txBody>
      </p:sp>
    </p:spTree>
    <p:extLst>
      <p:ext uri="{BB962C8B-B14F-4D97-AF65-F5344CB8AC3E}">
        <p14:creationId xmlns:p14="http://schemas.microsoft.com/office/powerpoint/2010/main" val="338955010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386280-6560-428C-B3A2-FB9DD9C2A39E}"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39D60B-E6CC-44C1-82F7-57F3EA9EE6CA}" type="slidenum">
              <a:rPr lang="en-US" smtClean="0"/>
              <a:t>‹#›</a:t>
            </a:fld>
            <a:endParaRPr lang="en-US"/>
          </a:p>
        </p:txBody>
      </p:sp>
    </p:spTree>
    <p:extLst>
      <p:ext uri="{BB962C8B-B14F-4D97-AF65-F5344CB8AC3E}">
        <p14:creationId xmlns:p14="http://schemas.microsoft.com/office/powerpoint/2010/main" val="201343975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386280-6560-428C-B3A2-FB9DD9C2A39E}"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39D60B-E6CC-44C1-82F7-57F3EA9EE6CA}" type="slidenum">
              <a:rPr lang="en-US" smtClean="0"/>
              <a:t>‹#›</a:t>
            </a:fld>
            <a:endParaRPr lang="en-US"/>
          </a:p>
        </p:txBody>
      </p:sp>
    </p:spTree>
    <p:extLst>
      <p:ext uri="{BB962C8B-B14F-4D97-AF65-F5344CB8AC3E}">
        <p14:creationId xmlns:p14="http://schemas.microsoft.com/office/powerpoint/2010/main" val="269933150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9DBEA4D-F3C4-4046-BB47-FCB1207B26B3}"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40126408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DBEA4D-F3C4-4046-BB47-FCB1207B26B3}"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383375501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9DBEA4D-F3C4-4046-BB47-FCB1207B26B3}"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393496655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9DBEA4D-F3C4-4046-BB47-FCB1207B26B3}"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237353648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9DBEA4D-F3C4-4046-BB47-FCB1207B26B3}" type="datetimeFigureOut">
              <a:rPr lang="en-US" smtClean="0"/>
              <a:t>5/15/2023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323648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9DBEA4D-F3C4-4046-BB47-FCB1207B26B3}" type="datetimeFigureOut">
              <a:rPr lang="en-US" smtClean="0"/>
              <a:t>5/15/2023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290315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6C9590-CEE0-4277-845B-174B82A7748E}"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25A4F8-4EC1-4231-8723-F18316A3276B}" type="slidenum">
              <a:rPr lang="en-US" smtClean="0"/>
              <a:t>‹#›</a:t>
            </a:fld>
            <a:endParaRPr lang="en-US"/>
          </a:p>
        </p:txBody>
      </p:sp>
    </p:spTree>
    <p:extLst>
      <p:ext uri="{BB962C8B-B14F-4D97-AF65-F5344CB8AC3E}">
        <p14:creationId xmlns:p14="http://schemas.microsoft.com/office/powerpoint/2010/main" val="84128549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DBEA4D-F3C4-4046-BB47-FCB1207B26B3}" type="datetimeFigureOut">
              <a:rPr lang="en-US" smtClean="0"/>
              <a:t>5/15/2023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117834772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DBEA4D-F3C4-4046-BB47-FCB1207B26B3}"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15468755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DBEA4D-F3C4-4046-BB47-FCB1207B26B3}"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354556192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DBEA4D-F3C4-4046-BB47-FCB1207B26B3}"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20899435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DBEA4D-F3C4-4046-BB47-FCB1207B26B3}" type="datetimeFigureOut">
              <a:rPr lang="en-US" smtClean="0"/>
              <a:t>5/15/2023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775A35-BBF8-6142-A822-4BC4CE95054E}" type="slidenum">
              <a:rPr lang="en-US" smtClean="0"/>
              <a:t>‹#›</a:t>
            </a:fld>
            <a:endParaRPr lang="en-US"/>
          </a:p>
        </p:txBody>
      </p:sp>
    </p:spTree>
    <p:extLst>
      <p:ext uri="{BB962C8B-B14F-4D97-AF65-F5344CB8AC3E}">
        <p14:creationId xmlns:p14="http://schemas.microsoft.com/office/powerpoint/2010/main" val="1689502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56C9590-CEE0-4277-845B-174B82A7748E}" type="datetimeFigureOut">
              <a:rPr lang="en-US" smtClean="0"/>
              <a:t>5/15/2023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25A4F8-4EC1-4231-8723-F18316A3276B}" type="slidenum">
              <a:rPr lang="en-US" smtClean="0"/>
              <a:t>‹#›</a:t>
            </a:fld>
            <a:endParaRPr lang="en-US"/>
          </a:p>
        </p:txBody>
      </p:sp>
    </p:spTree>
    <p:extLst>
      <p:ext uri="{BB962C8B-B14F-4D97-AF65-F5344CB8AC3E}">
        <p14:creationId xmlns:p14="http://schemas.microsoft.com/office/powerpoint/2010/main" val="2096240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56C9590-CEE0-4277-845B-174B82A7748E}" type="datetimeFigureOut">
              <a:rPr lang="en-US" smtClean="0"/>
              <a:t>5/15/2023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25A4F8-4EC1-4231-8723-F18316A3276B}" type="slidenum">
              <a:rPr lang="en-US" smtClean="0"/>
              <a:t>‹#›</a:t>
            </a:fld>
            <a:endParaRPr lang="en-US"/>
          </a:p>
        </p:txBody>
      </p:sp>
    </p:spTree>
    <p:extLst>
      <p:ext uri="{BB962C8B-B14F-4D97-AF65-F5344CB8AC3E}">
        <p14:creationId xmlns:p14="http://schemas.microsoft.com/office/powerpoint/2010/main" val="2844253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6C9590-CEE0-4277-845B-174B82A7748E}" type="datetimeFigureOut">
              <a:rPr lang="en-US" smtClean="0"/>
              <a:t>5/15/2023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25A4F8-4EC1-4231-8723-F18316A3276B}" type="slidenum">
              <a:rPr lang="en-US" smtClean="0"/>
              <a:t>‹#›</a:t>
            </a:fld>
            <a:endParaRPr lang="en-US"/>
          </a:p>
        </p:txBody>
      </p:sp>
    </p:spTree>
    <p:extLst>
      <p:ext uri="{BB962C8B-B14F-4D97-AF65-F5344CB8AC3E}">
        <p14:creationId xmlns:p14="http://schemas.microsoft.com/office/powerpoint/2010/main" val="508108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6C9590-CEE0-4277-845B-174B82A7748E}"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25A4F8-4EC1-4231-8723-F18316A3276B}" type="slidenum">
              <a:rPr lang="en-US" smtClean="0"/>
              <a:t>‹#›</a:t>
            </a:fld>
            <a:endParaRPr lang="en-US"/>
          </a:p>
        </p:txBody>
      </p:sp>
    </p:spTree>
    <p:extLst>
      <p:ext uri="{BB962C8B-B14F-4D97-AF65-F5344CB8AC3E}">
        <p14:creationId xmlns:p14="http://schemas.microsoft.com/office/powerpoint/2010/main" val="3674916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6C9590-CEE0-4277-845B-174B82A7748E}" type="datetimeFigureOut">
              <a:rPr lang="en-US" smtClean="0"/>
              <a:t>5/15/2023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25A4F8-4EC1-4231-8723-F18316A3276B}" type="slidenum">
              <a:rPr lang="en-US" smtClean="0"/>
              <a:t>‹#›</a:t>
            </a:fld>
            <a:endParaRPr lang="en-US"/>
          </a:p>
        </p:txBody>
      </p:sp>
    </p:spTree>
    <p:extLst>
      <p:ext uri="{BB962C8B-B14F-4D97-AF65-F5344CB8AC3E}">
        <p14:creationId xmlns:p14="http://schemas.microsoft.com/office/powerpoint/2010/main" val="462641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jp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2.jp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13"/>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6C9590-CEE0-4277-845B-174B82A7748E}" type="datetimeFigureOut">
              <a:rPr lang="en-US" smtClean="0"/>
              <a:t>5/15/2023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25A4F8-4EC1-4231-8723-F18316A3276B}" type="slidenum">
              <a:rPr lang="en-US" smtClean="0"/>
              <a:t>‹#›</a:t>
            </a:fld>
            <a:endParaRPr lang="en-US"/>
          </a:p>
        </p:txBody>
      </p:sp>
    </p:spTree>
    <p:extLst>
      <p:ext uri="{BB962C8B-B14F-4D97-AF65-F5344CB8AC3E}">
        <p14:creationId xmlns:p14="http://schemas.microsoft.com/office/powerpoint/2010/main" val="28938974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13"/>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DBEA4D-F3C4-4046-BB47-FCB1207B26B3}" type="datetimeFigureOut">
              <a:rPr lang="en-US" smtClean="0"/>
              <a:t>5/15/2023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775A35-BBF8-6142-A822-4BC4CE95054E}" type="slidenum">
              <a:rPr lang="en-US" smtClean="0"/>
              <a:t>‹#›</a:t>
            </a:fld>
            <a:endParaRPr lang="en-US"/>
          </a:p>
        </p:txBody>
      </p:sp>
    </p:spTree>
    <p:extLst>
      <p:ext uri="{BB962C8B-B14F-4D97-AF65-F5344CB8AC3E}">
        <p14:creationId xmlns:p14="http://schemas.microsoft.com/office/powerpoint/2010/main" val="192371530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57200" rtl="0" eaLnBrk="1" latinLnBrk="0" hangingPunct="1">
        <a:spcBef>
          <a:spcPct val="0"/>
        </a:spcBef>
        <a:buNone/>
        <a:defRPr sz="4400" kern="1200">
          <a:solidFill>
            <a:schemeClr val="tx1"/>
          </a:solidFill>
          <a:latin typeface="Helvetica"/>
          <a:ea typeface="+mj-ea"/>
          <a:cs typeface="Helvetica"/>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Helvetica"/>
          <a:ea typeface="+mn-ea"/>
          <a:cs typeface="Helvetica"/>
        </a:defRPr>
      </a:lvl1pPr>
      <a:lvl2pPr marL="742950" indent="-285750" algn="l" defTabSz="457200" rtl="0" eaLnBrk="1" latinLnBrk="0" hangingPunct="1">
        <a:spcBef>
          <a:spcPct val="20000"/>
        </a:spcBef>
        <a:buFont typeface="Arial"/>
        <a:buChar char="–"/>
        <a:defRPr sz="2800" kern="1200">
          <a:solidFill>
            <a:schemeClr val="tx1"/>
          </a:solidFill>
          <a:latin typeface="Helvetica"/>
          <a:ea typeface="+mn-ea"/>
          <a:cs typeface="Helvetica"/>
        </a:defRPr>
      </a:lvl2pPr>
      <a:lvl3pPr marL="1143000" indent="-228600" algn="l" defTabSz="457200" rtl="0" eaLnBrk="1" latinLnBrk="0" hangingPunct="1">
        <a:spcBef>
          <a:spcPct val="20000"/>
        </a:spcBef>
        <a:buFont typeface="Arial"/>
        <a:buChar char="•"/>
        <a:defRPr sz="2400" kern="1200">
          <a:solidFill>
            <a:schemeClr val="tx1"/>
          </a:solidFill>
          <a:latin typeface="Helvetica"/>
          <a:ea typeface="+mn-ea"/>
          <a:cs typeface="Helvetica"/>
        </a:defRPr>
      </a:lvl3pPr>
      <a:lvl4pPr marL="1600200" indent="-228600" algn="l" defTabSz="457200" rtl="0" eaLnBrk="1" latinLnBrk="0" hangingPunct="1">
        <a:spcBef>
          <a:spcPct val="20000"/>
        </a:spcBef>
        <a:buFont typeface="Arial"/>
        <a:buChar char="–"/>
        <a:defRPr sz="2000" kern="1200">
          <a:solidFill>
            <a:schemeClr val="tx1"/>
          </a:solidFill>
          <a:latin typeface="Helvetica"/>
          <a:ea typeface="+mn-ea"/>
          <a:cs typeface="Helvetica"/>
        </a:defRPr>
      </a:lvl4pPr>
      <a:lvl5pPr marL="2057400" indent="-228600" algn="l" defTabSz="457200" rtl="0" eaLnBrk="1" latinLnBrk="0" hangingPunct="1">
        <a:spcBef>
          <a:spcPct val="20000"/>
        </a:spcBef>
        <a:buFont typeface="Arial"/>
        <a:buChar char="»"/>
        <a:defRPr sz="2000" kern="1200">
          <a:solidFill>
            <a:schemeClr val="tx1"/>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13"/>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386280-6560-428C-B3A2-FB9DD9C2A39E}" type="datetimeFigureOut">
              <a:rPr lang="en-US" smtClean="0"/>
              <a:t>5/15/2023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39D60B-E6CC-44C1-82F7-57F3EA9EE6CA}" type="slidenum">
              <a:rPr lang="en-US" smtClean="0"/>
              <a:t>‹#›</a:t>
            </a:fld>
            <a:endParaRPr lang="en-US"/>
          </a:p>
        </p:txBody>
      </p:sp>
    </p:spTree>
    <p:extLst>
      <p:ext uri="{BB962C8B-B14F-4D97-AF65-F5344CB8AC3E}">
        <p14:creationId xmlns:p14="http://schemas.microsoft.com/office/powerpoint/2010/main" val="178719623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13"/>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DBEA4D-F3C4-4046-BB47-FCB1207B26B3}" type="datetimeFigureOut">
              <a:rPr lang="en-US" smtClean="0"/>
              <a:t>5/15/2023</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775A35-BBF8-6142-A822-4BC4CE95054E}" type="slidenum">
              <a:rPr lang="en-US" smtClean="0"/>
              <a:t>‹#›</a:t>
            </a:fld>
            <a:endParaRPr lang="en-US"/>
          </a:p>
        </p:txBody>
      </p:sp>
    </p:spTree>
    <p:extLst>
      <p:ext uri="{BB962C8B-B14F-4D97-AF65-F5344CB8AC3E}">
        <p14:creationId xmlns:p14="http://schemas.microsoft.com/office/powerpoint/2010/main" val="381512309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457200" rtl="0" eaLnBrk="1" latinLnBrk="0" hangingPunct="1">
        <a:spcBef>
          <a:spcPct val="0"/>
        </a:spcBef>
        <a:buNone/>
        <a:defRPr sz="4400" kern="1200">
          <a:solidFill>
            <a:schemeClr val="tx1"/>
          </a:solidFill>
          <a:latin typeface="Helvetica"/>
          <a:ea typeface="+mj-ea"/>
          <a:cs typeface="Helvetica"/>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Helvetica"/>
          <a:ea typeface="+mn-ea"/>
          <a:cs typeface="Helvetica"/>
        </a:defRPr>
      </a:lvl1pPr>
      <a:lvl2pPr marL="742950" indent="-285750" algn="l" defTabSz="457200" rtl="0" eaLnBrk="1" latinLnBrk="0" hangingPunct="1">
        <a:spcBef>
          <a:spcPct val="20000"/>
        </a:spcBef>
        <a:buFont typeface="Arial"/>
        <a:buChar char="–"/>
        <a:defRPr sz="2800" kern="1200">
          <a:solidFill>
            <a:schemeClr val="tx1"/>
          </a:solidFill>
          <a:latin typeface="Helvetica"/>
          <a:ea typeface="+mn-ea"/>
          <a:cs typeface="Helvetica"/>
        </a:defRPr>
      </a:lvl2pPr>
      <a:lvl3pPr marL="1143000" indent="-228600" algn="l" defTabSz="457200" rtl="0" eaLnBrk="1" latinLnBrk="0" hangingPunct="1">
        <a:spcBef>
          <a:spcPct val="20000"/>
        </a:spcBef>
        <a:buFont typeface="Arial"/>
        <a:buChar char="•"/>
        <a:defRPr sz="2400" kern="1200">
          <a:solidFill>
            <a:schemeClr val="tx1"/>
          </a:solidFill>
          <a:latin typeface="Helvetica"/>
          <a:ea typeface="+mn-ea"/>
          <a:cs typeface="Helvetica"/>
        </a:defRPr>
      </a:lvl3pPr>
      <a:lvl4pPr marL="1600200" indent="-228600" algn="l" defTabSz="457200" rtl="0" eaLnBrk="1" latinLnBrk="0" hangingPunct="1">
        <a:spcBef>
          <a:spcPct val="20000"/>
        </a:spcBef>
        <a:buFont typeface="Arial"/>
        <a:buChar char="–"/>
        <a:defRPr sz="2000" kern="1200">
          <a:solidFill>
            <a:schemeClr val="tx1"/>
          </a:solidFill>
          <a:latin typeface="Helvetica"/>
          <a:ea typeface="+mn-ea"/>
          <a:cs typeface="Helvetica"/>
        </a:defRPr>
      </a:lvl4pPr>
      <a:lvl5pPr marL="2057400" indent="-228600" algn="l" defTabSz="457200" rtl="0" eaLnBrk="1" latinLnBrk="0" hangingPunct="1">
        <a:spcBef>
          <a:spcPct val="20000"/>
        </a:spcBef>
        <a:buFont typeface="Arial"/>
        <a:buChar char="»"/>
        <a:defRPr sz="2000" kern="1200">
          <a:solidFill>
            <a:schemeClr val="tx1"/>
          </a:solidFill>
          <a:latin typeface="Helvetica"/>
          <a:ea typeface="+mn-ea"/>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366504" y="2076770"/>
            <a:ext cx="9066585" cy="2308324"/>
          </a:xfrm>
          <a:prstGeom prst="rect">
            <a:avLst/>
          </a:prstGeom>
        </p:spPr>
        <p:txBody>
          <a:bodyPr wrap="none">
            <a:spAutoFit/>
          </a:bodyPr>
          <a:lstStyle/>
          <a:p>
            <a:pPr algn="ctr"/>
            <a:r>
              <a:rPr lang="en-US" sz="7200" b="1" dirty="0">
                <a:latin typeface="+mj-lt"/>
                <a:cs typeface="Times New Roman" panose="02020603050405020304" pitchFamily="18" charset="0"/>
              </a:rPr>
              <a:t>Case Study – Telemetry</a:t>
            </a:r>
          </a:p>
          <a:p>
            <a:pPr algn="ctr"/>
            <a:r>
              <a:rPr lang="en-US" sz="7200" b="1" dirty="0">
                <a:latin typeface="+mj-lt"/>
                <a:cs typeface="Times New Roman" panose="02020603050405020304" pitchFamily="18" charset="0"/>
              </a:rPr>
              <a:t>Team 7</a:t>
            </a:r>
          </a:p>
        </p:txBody>
      </p:sp>
    </p:spTree>
    <p:extLst>
      <p:ext uri="{BB962C8B-B14F-4D97-AF65-F5344CB8AC3E}">
        <p14:creationId xmlns:p14="http://schemas.microsoft.com/office/powerpoint/2010/main" val="1843079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43297-E77B-4461-4CCE-FE0517E8B4D9}"/>
              </a:ext>
            </a:extLst>
          </p:cNvPr>
          <p:cNvSpPr>
            <a:spLocks noGrp="1"/>
          </p:cNvSpPr>
          <p:nvPr>
            <p:ph type="title"/>
          </p:nvPr>
        </p:nvSpPr>
        <p:spPr/>
        <p:txBody>
          <a:bodyPr/>
          <a:lstStyle/>
          <a:p>
            <a:r>
              <a:rPr lang="en-US" dirty="0"/>
              <a:t>Team Members</a:t>
            </a:r>
          </a:p>
        </p:txBody>
      </p:sp>
      <p:sp>
        <p:nvSpPr>
          <p:cNvPr id="3" name="Content Placeholder 2">
            <a:extLst>
              <a:ext uri="{FF2B5EF4-FFF2-40B4-BE49-F238E27FC236}">
                <a16:creationId xmlns:a16="http://schemas.microsoft.com/office/drawing/2014/main" id="{472F4127-BCA1-7918-0F2A-5658344F0CD5}"/>
              </a:ext>
            </a:extLst>
          </p:cNvPr>
          <p:cNvSpPr>
            <a:spLocks noGrp="1"/>
          </p:cNvSpPr>
          <p:nvPr>
            <p:ph sz="half" idx="1"/>
          </p:nvPr>
        </p:nvSpPr>
        <p:spPr>
          <a:xfrm>
            <a:off x="609600" y="1600201"/>
            <a:ext cx="5384800" cy="2313819"/>
          </a:xfrm>
        </p:spPr>
        <p:txBody>
          <a:bodyPr/>
          <a:lstStyle/>
          <a:p>
            <a:r>
              <a:rPr lang="en-US" dirty="0"/>
              <a:t>Pavan Kumar </a:t>
            </a:r>
            <a:r>
              <a:rPr lang="en-US" dirty="0" err="1"/>
              <a:t>Jonnadula</a:t>
            </a:r>
            <a:endParaRPr lang="en-US" dirty="0"/>
          </a:p>
          <a:p>
            <a:r>
              <a:rPr lang="en-US" dirty="0"/>
              <a:t>Vamsi Alapaty</a:t>
            </a:r>
          </a:p>
          <a:p>
            <a:r>
              <a:rPr lang="en-US" dirty="0"/>
              <a:t>Harish </a:t>
            </a:r>
            <a:r>
              <a:rPr lang="en-US" dirty="0" err="1"/>
              <a:t>Jaladi</a:t>
            </a:r>
            <a:endParaRPr lang="en-US" dirty="0"/>
          </a:p>
          <a:p>
            <a:r>
              <a:rPr lang="en-US" dirty="0" err="1"/>
              <a:t>Shajahan</a:t>
            </a:r>
            <a:r>
              <a:rPr lang="en-US" dirty="0"/>
              <a:t> Mohammad</a:t>
            </a:r>
          </a:p>
        </p:txBody>
      </p:sp>
      <p:sp>
        <p:nvSpPr>
          <p:cNvPr id="4" name="Content Placeholder 3">
            <a:extLst>
              <a:ext uri="{FF2B5EF4-FFF2-40B4-BE49-F238E27FC236}">
                <a16:creationId xmlns:a16="http://schemas.microsoft.com/office/drawing/2014/main" id="{92E968C3-99B5-E929-CDAD-1917920CB134}"/>
              </a:ext>
            </a:extLst>
          </p:cNvPr>
          <p:cNvSpPr>
            <a:spLocks noGrp="1"/>
          </p:cNvSpPr>
          <p:nvPr>
            <p:ph sz="half" idx="2"/>
          </p:nvPr>
        </p:nvSpPr>
        <p:spPr>
          <a:xfrm>
            <a:off x="6197600" y="1600202"/>
            <a:ext cx="5384800" cy="2313818"/>
          </a:xfrm>
        </p:spPr>
        <p:txBody>
          <a:bodyPr/>
          <a:lstStyle/>
          <a:p>
            <a:r>
              <a:rPr lang="en-US" dirty="0"/>
              <a:t>Ramya </a:t>
            </a:r>
            <a:r>
              <a:rPr lang="en-US" dirty="0" err="1"/>
              <a:t>Deshetti</a:t>
            </a:r>
            <a:endParaRPr lang="en-US" dirty="0"/>
          </a:p>
          <a:p>
            <a:r>
              <a:rPr lang="en-US" dirty="0"/>
              <a:t>Naveen Krishnam</a:t>
            </a:r>
          </a:p>
          <a:p>
            <a:r>
              <a:rPr lang="en-US" dirty="0" err="1"/>
              <a:t>Sarath</a:t>
            </a:r>
            <a:r>
              <a:rPr lang="en-US" dirty="0"/>
              <a:t> </a:t>
            </a:r>
            <a:r>
              <a:rPr lang="en-US" dirty="0" err="1"/>
              <a:t>Boddu</a:t>
            </a:r>
            <a:endParaRPr lang="en-US" dirty="0"/>
          </a:p>
          <a:p>
            <a:r>
              <a:rPr lang="en-US" dirty="0"/>
              <a:t>Raju </a:t>
            </a:r>
            <a:r>
              <a:rPr lang="en-US" dirty="0" err="1"/>
              <a:t>Thada</a:t>
            </a:r>
            <a:endParaRPr lang="en-US" dirty="0"/>
          </a:p>
        </p:txBody>
      </p:sp>
    </p:spTree>
    <p:extLst>
      <p:ext uri="{BB962C8B-B14F-4D97-AF65-F5344CB8AC3E}">
        <p14:creationId xmlns:p14="http://schemas.microsoft.com/office/powerpoint/2010/main" val="31178732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mj-lt"/>
              </a:rPr>
              <a:t>Introduction</a:t>
            </a:r>
            <a:endParaRPr lang="en-IN" b="1" dirty="0">
              <a:latin typeface="+mj-lt"/>
            </a:endParaRPr>
          </a:p>
        </p:txBody>
      </p:sp>
      <p:sp>
        <p:nvSpPr>
          <p:cNvPr id="3" name="Content Placeholder 2"/>
          <p:cNvSpPr>
            <a:spLocks noGrp="1"/>
          </p:cNvSpPr>
          <p:nvPr>
            <p:ph idx="1"/>
          </p:nvPr>
        </p:nvSpPr>
        <p:spPr>
          <a:xfrm>
            <a:off x="609600" y="1329613"/>
            <a:ext cx="10972800" cy="4525963"/>
          </a:xfrm>
        </p:spPr>
        <p:txBody>
          <a:bodyPr>
            <a:noAutofit/>
          </a:bodyPr>
          <a:lstStyle/>
          <a:p>
            <a:pPr marL="0" indent="0" algn="just">
              <a:buNone/>
            </a:pPr>
            <a:r>
              <a:rPr lang="en-US" sz="1600" dirty="0"/>
              <a:t>	</a:t>
            </a:r>
            <a:r>
              <a:rPr lang="en-US" sz="1800" dirty="0"/>
              <a:t>In this modern world, technology is playing major role. We can see that AI is all over the world and it is being utilized in all fields like manufacturing, medical and IT etc. AI has reduced the efforts of many people to complete the tasks. Few example where AI is being used are self driving cars, developing applications and writing up new Gmail with the user input. So, to grow along with the world we need to develop our applications and analyze them how it works. As a part of it we decide to operate the car using mobile phone. So, we have the idea of operating the car through mobile but what is the best view to control the car and how it is efficient for the user to drive the vehicle is something more important.</a:t>
            </a:r>
          </a:p>
          <a:p>
            <a:pPr marL="0" indent="0" algn="just">
              <a:buNone/>
            </a:pPr>
            <a:r>
              <a:rPr lang="en-US" sz="1800" dirty="0"/>
              <a:t>               So, This is the Case Study to analyze and determine which approach is better to drive the vehicle. For this we have used 2 Cars with High-Speed motor and Camera attached connected to the mobile phone. For this we have created a track with Length of 42 feet and width of 1.5 feet.</a:t>
            </a:r>
            <a:endParaRPr lang="en-US" sz="1600" dirty="0"/>
          </a:p>
        </p:txBody>
      </p:sp>
    </p:spTree>
    <p:extLst>
      <p:ext uri="{BB962C8B-B14F-4D97-AF65-F5344CB8AC3E}">
        <p14:creationId xmlns:p14="http://schemas.microsoft.com/office/powerpoint/2010/main" val="17607479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F49E0-4ED9-3EA5-FABC-04CF3954C9B0}"/>
              </a:ext>
            </a:extLst>
          </p:cNvPr>
          <p:cNvSpPr>
            <a:spLocks noGrp="1"/>
          </p:cNvSpPr>
          <p:nvPr>
            <p:ph type="title"/>
          </p:nvPr>
        </p:nvSpPr>
        <p:spPr>
          <a:xfrm>
            <a:off x="609600" y="111203"/>
            <a:ext cx="10972800" cy="1143000"/>
          </a:xfrm>
        </p:spPr>
        <p:txBody>
          <a:bodyPr/>
          <a:lstStyle/>
          <a:p>
            <a:r>
              <a:rPr lang="en-US" dirty="0"/>
              <a:t>Equipment</a:t>
            </a:r>
          </a:p>
        </p:txBody>
      </p:sp>
      <p:pic>
        <p:nvPicPr>
          <p:cNvPr id="5" name="Content Placeholder 4">
            <a:extLst>
              <a:ext uri="{FF2B5EF4-FFF2-40B4-BE49-F238E27FC236}">
                <a16:creationId xmlns:a16="http://schemas.microsoft.com/office/drawing/2014/main" id="{A469287A-18D5-DB9B-55AC-5BC858518250}"/>
              </a:ext>
            </a:extLst>
          </p:cNvPr>
          <p:cNvPicPr>
            <a:picLocks noGrp="1" noChangeAspect="1"/>
          </p:cNvPicPr>
          <p:nvPr>
            <p:ph sz="half" idx="1"/>
          </p:nvPr>
        </p:nvPicPr>
        <p:blipFill>
          <a:blip r:embed="rId2"/>
          <a:stretch>
            <a:fillRect/>
          </a:stretch>
        </p:blipFill>
        <p:spPr>
          <a:xfrm>
            <a:off x="924960" y="1948264"/>
            <a:ext cx="3464076" cy="2109965"/>
          </a:xfrm>
          <a:prstGeom prst="rect">
            <a:avLst/>
          </a:prstGeom>
        </p:spPr>
      </p:pic>
      <p:pic>
        <p:nvPicPr>
          <p:cNvPr id="6" name="Content Placeholder 5">
            <a:extLst>
              <a:ext uri="{FF2B5EF4-FFF2-40B4-BE49-F238E27FC236}">
                <a16:creationId xmlns:a16="http://schemas.microsoft.com/office/drawing/2014/main" id="{6DB75FA8-6AD6-22F8-D9C4-98ACF408BA03}"/>
              </a:ext>
            </a:extLst>
          </p:cNvPr>
          <p:cNvPicPr>
            <a:picLocks noGrp="1" noChangeAspect="1"/>
          </p:cNvPicPr>
          <p:nvPr>
            <p:ph sz="half" idx="2"/>
          </p:nvPr>
        </p:nvPicPr>
        <p:blipFill>
          <a:blip r:embed="rId3"/>
          <a:stretch>
            <a:fillRect/>
          </a:stretch>
        </p:blipFill>
        <p:spPr>
          <a:xfrm>
            <a:off x="6466153" y="1897537"/>
            <a:ext cx="3780933" cy="2175466"/>
          </a:xfrm>
          <a:prstGeom prst="rect">
            <a:avLst/>
          </a:prstGeom>
        </p:spPr>
      </p:pic>
      <p:sp>
        <p:nvSpPr>
          <p:cNvPr id="7" name="TextBox 6">
            <a:extLst>
              <a:ext uri="{FF2B5EF4-FFF2-40B4-BE49-F238E27FC236}">
                <a16:creationId xmlns:a16="http://schemas.microsoft.com/office/drawing/2014/main" id="{EB112344-4A80-37F8-0275-7B1481C5A1E2}"/>
              </a:ext>
            </a:extLst>
          </p:cNvPr>
          <p:cNvSpPr txBox="1"/>
          <p:nvPr/>
        </p:nvSpPr>
        <p:spPr>
          <a:xfrm>
            <a:off x="6336023" y="1528205"/>
            <a:ext cx="2659224" cy="369332"/>
          </a:xfrm>
          <a:prstGeom prst="rect">
            <a:avLst/>
          </a:prstGeom>
          <a:noFill/>
        </p:spPr>
        <p:txBody>
          <a:bodyPr wrap="square" rtlCol="0">
            <a:spAutoFit/>
          </a:bodyPr>
          <a:lstStyle/>
          <a:p>
            <a:r>
              <a:rPr lang="en-US" dirty="0"/>
              <a:t>Race Track</a:t>
            </a:r>
          </a:p>
        </p:txBody>
      </p:sp>
      <p:sp>
        <p:nvSpPr>
          <p:cNvPr id="8" name="TextBox 7">
            <a:extLst>
              <a:ext uri="{FF2B5EF4-FFF2-40B4-BE49-F238E27FC236}">
                <a16:creationId xmlns:a16="http://schemas.microsoft.com/office/drawing/2014/main" id="{0F2EA3A4-B4AB-5615-B2D6-F07B510D330F}"/>
              </a:ext>
            </a:extLst>
          </p:cNvPr>
          <p:cNvSpPr txBox="1"/>
          <p:nvPr/>
        </p:nvSpPr>
        <p:spPr>
          <a:xfrm>
            <a:off x="924960" y="1529209"/>
            <a:ext cx="1520890" cy="369332"/>
          </a:xfrm>
          <a:prstGeom prst="rect">
            <a:avLst/>
          </a:prstGeom>
          <a:noFill/>
        </p:spPr>
        <p:txBody>
          <a:bodyPr wrap="square" rtlCol="0">
            <a:spAutoFit/>
          </a:bodyPr>
          <a:lstStyle/>
          <a:p>
            <a:r>
              <a:rPr lang="en-US" dirty="0"/>
              <a:t>Car Driven</a:t>
            </a:r>
          </a:p>
        </p:txBody>
      </p:sp>
      <p:sp>
        <p:nvSpPr>
          <p:cNvPr id="9" name="TextBox 8">
            <a:extLst>
              <a:ext uri="{FF2B5EF4-FFF2-40B4-BE49-F238E27FC236}">
                <a16:creationId xmlns:a16="http://schemas.microsoft.com/office/drawing/2014/main" id="{FA0A4AD0-904C-86DE-0D79-C1931FF2454E}"/>
              </a:ext>
            </a:extLst>
          </p:cNvPr>
          <p:cNvSpPr txBox="1"/>
          <p:nvPr/>
        </p:nvSpPr>
        <p:spPr>
          <a:xfrm>
            <a:off x="851505" y="4107952"/>
            <a:ext cx="3265714" cy="1754326"/>
          </a:xfrm>
          <a:prstGeom prst="rect">
            <a:avLst/>
          </a:prstGeom>
          <a:noFill/>
        </p:spPr>
        <p:txBody>
          <a:bodyPr wrap="square" rtlCol="0">
            <a:spAutoFit/>
          </a:bodyPr>
          <a:lstStyle/>
          <a:p>
            <a:r>
              <a:rPr lang="en-US" sz="1800" b="1" dirty="0"/>
              <a:t>Track details:</a:t>
            </a:r>
          </a:p>
          <a:p>
            <a:r>
              <a:rPr lang="en-US" sz="1800" dirty="0"/>
              <a:t>Length: 42 feet</a:t>
            </a:r>
          </a:p>
          <a:p>
            <a:r>
              <a:rPr lang="en-US" sz="1800" dirty="0"/>
              <a:t>Loops: 5</a:t>
            </a:r>
          </a:p>
          <a:p>
            <a:r>
              <a:rPr lang="en-US" sz="1800" dirty="0"/>
              <a:t>Width: 1.5 feet</a:t>
            </a:r>
          </a:p>
          <a:p>
            <a:r>
              <a:rPr lang="en-US" sz="1800" dirty="0"/>
              <a:t>Obstacles: 12</a:t>
            </a:r>
          </a:p>
          <a:p>
            <a:endParaRPr lang="en-US" dirty="0"/>
          </a:p>
        </p:txBody>
      </p:sp>
      <p:sp>
        <p:nvSpPr>
          <p:cNvPr id="10" name="TextBox 9">
            <a:extLst>
              <a:ext uri="{FF2B5EF4-FFF2-40B4-BE49-F238E27FC236}">
                <a16:creationId xmlns:a16="http://schemas.microsoft.com/office/drawing/2014/main" id="{18089BCB-CE8C-63F7-5712-8A0353B1DBC6}"/>
              </a:ext>
            </a:extLst>
          </p:cNvPr>
          <p:cNvSpPr txBox="1"/>
          <p:nvPr/>
        </p:nvSpPr>
        <p:spPr>
          <a:xfrm>
            <a:off x="6424990" y="4194628"/>
            <a:ext cx="4267200" cy="2031325"/>
          </a:xfrm>
          <a:prstGeom prst="rect">
            <a:avLst/>
          </a:prstGeom>
          <a:noFill/>
        </p:spPr>
        <p:txBody>
          <a:bodyPr wrap="square" rtlCol="0">
            <a:spAutoFit/>
          </a:bodyPr>
          <a:lstStyle/>
          <a:p>
            <a:r>
              <a:rPr lang="en-US" sz="1800" b="1" dirty="0"/>
              <a:t>Car details:</a:t>
            </a:r>
          </a:p>
          <a:p>
            <a:r>
              <a:rPr lang="en-US" sz="1800" dirty="0"/>
              <a:t>Name: Defender High Speed</a:t>
            </a:r>
          </a:p>
          <a:p>
            <a:r>
              <a:rPr lang="en-US" sz="1800" dirty="0"/>
              <a:t>Top speed: 20kmph / 12.5 mph</a:t>
            </a:r>
          </a:p>
          <a:p>
            <a:r>
              <a:rPr lang="en-US" sz="1800" dirty="0"/>
              <a:t>Length: 1 feet</a:t>
            </a:r>
          </a:p>
          <a:p>
            <a:r>
              <a:rPr lang="en-US" sz="1800" dirty="0"/>
              <a:t>Width: 0.8 feet</a:t>
            </a:r>
          </a:p>
          <a:p>
            <a:r>
              <a:rPr lang="en-US" sz="1800" dirty="0"/>
              <a:t>Control: Remote and Mobile operation</a:t>
            </a:r>
          </a:p>
          <a:p>
            <a:endParaRPr lang="en-US" dirty="0"/>
          </a:p>
        </p:txBody>
      </p:sp>
    </p:spTree>
    <p:extLst>
      <p:ext uri="{BB962C8B-B14F-4D97-AF65-F5344CB8AC3E}">
        <p14:creationId xmlns:p14="http://schemas.microsoft.com/office/powerpoint/2010/main" val="3284348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mj-lt"/>
              </a:rPr>
              <a:t>Motivation</a:t>
            </a:r>
            <a:endParaRPr lang="en-IN" b="1" dirty="0">
              <a:latin typeface="+mj-lt"/>
            </a:endParaRPr>
          </a:p>
        </p:txBody>
      </p:sp>
      <p:sp>
        <p:nvSpPr>
          <p:cNvPr id="3" name="Content Placeholder 2"/>
          <p:cNvSpPr>
            <a:spLocks noGrp="1"/>
          </p:cNvSpPr>
          <p:nvPr>
            <p:ph idx="1"/>
          </p:nvPr>
        </p:nvSpPr>
        <p:spPr>
          <a:xfrm>
            <a:off x="1222310" y="1506894"/>
            <a:ext cx="9619861" cy="4525963"/>
          </a:xfrm>
        </p:spPr>
        <p:txBody>
          <a:bodyPr>
            <a:noAutofit/>
          </a:bodyPr>
          <a:lstStyle/>
          <a:p>
            <a:pPr marL="0" indent="0" algn="just">
              <a:buNone/>
            </a:pPr>
            <a:r>
              <a:rPr lang="en-US" sz="1600" dirty="0"/>
              <a:t>	In recent years, the automotive industry has witnessed a surge in the popularity of automated cars. There is a growing interest among individuals to incorporate electrified and automated vehicles into their daily routines. One of the primary motivations behind this trend is the potential reduction in the manual effort required to operate a vehicle. Consequently, this reduction in manual control holds the promise of minimizing accidents caused by human errors. To substantiate these claims, a comprehensive case study was conducted to assess the reliability of remote vehicle operation.</a:t>
            </a:r>
          </a:p>
        </p:txBody>
      </p:sp>
    </p:spTree>
    <p:extLst>
      <p:ext uri="{BB962C8B-B14F-4D97-AF65-F5344CB8AC3E}">
        <p14:creationId xmlns:p14="http://schemas.microsoft.com/office/powerpoint/2010/main" val="1114216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mj-lt"/>
              </a:rPr>
              <a:t>Objective</a:t>
            </a:r>
            <a:endParaRPr lang="en-IN" b="1" dirty="0">
              <a:latin typeface="+mj-lt"/>
            </a:endParaRPr>
          </a:p>
        </p:txBody>
      </p:sp>
      <p:sp>
        <p:nvSpPr>
          <p:cNvPr id="3" name="Content Placeholder 2"/>
          <p:cNvSpPr>
            <a:spLocks noGrp="1"/>
          </p:cNvSpPr>
          <p:nvPr>
            <p:ph idx="1"/>
          </p:nvPr>
        </p:nvSpPr>
        <p:spPr>
          <a:xfrm>
            <a:off x="768220" y="1964094"/>
            <a:ext cx="10972800" cy="3233057"/>
          </a:xfrm>
        </p:spPr>
        <p:txBody>
          <a:bodyPr>
            <a:noAutofit/>
          </a:bodyPr>
          <a:lstStyle/>
          <a:p>
            <a:pPr marL="0" indent="0" algn="just">
              <a:buNone/>
            </a:pPr>
            <a:r>
              <a:rPr lang="en-US" sz="2000" dirty="0"/>
              <a:t>	 Our objective is to analyze the performance of the car control using both the views. One view is to control the car using the camera that is attached to the car. Here this is considered as Car view and the other view is Rear view where the user will see the car completely and then they will control the vehicle. This is named as Driver view obstacles. Using these two views we have controlled the car on the track that is created with 12 obstacles. As a team we have 8 car views and 8 drive views and the count of the car hits with the obstacles is need to be calculated. Based on the end results we can finalize which view is better to handle the car remote.</a:t>
            </a:r>
          </a:p>
          <a:p>
            <a:pPr marL="0" indent="0" algn="l">
              <a:buNone/>
            </a:pPr>
            <a:endParaRPr lang="en-US" sz="2000" dirty="0"/>
          </a:p>
        </p:txBody>
      </p:sp>
    </p:spTree>
    <p:extLst>
      <p:ext uri="{BB962C8B-B14F-4D97-AF65-F5344CB8AC3E}">
        <p14:creationId xmlns:p14="http://schemas.microsoft.com/office/powerpoint/2010/main" val="586200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D2360-7913-3F91-C5B5-290DFB3670FE}"/>
              </a:ext>
            </a:extLst>
          </p:cNvPr>
          <p:cNvSpPr>
            <a:spLocks noGrp="1"/>
          </p:cNvSpPr>
          <p:nvPr>
            <p:ph type="title"/>
          </p:nvPr>
        </p:nvSpPr>
        <p:spPr/>
        <p:txBody>
          <a:bodyPr/>
          <a:lstStyle/>
          <a:p>
            <a:r>
              <a:rPr lang="en-US" b="1" dirty="0">
                <a:latin typeface="+mj-lt"/>
              </a:rPr>
              <a:t>Implementation</a:t>
            </a:r>
            <a:endParaRPr lang="en-US" dirty="0"/>
          </a:p>
        </p:txBody>
      </p:sp>
      <p:sp>
        <p:nvSpPr>
          <p:cNvPr id="3" name="Content Placeholder 2">
            <a:extLst>
              <a:ext uri="{FF2B5EF4-FFF2-40B4-BE49-F238E27FC236}">
                <a16:creationId xmlns:a16="http://schemas.microsoft.com/office/drawing/2014/main" id="{90ACB815-8AA6-D956-AED3-91FCDFE7ABEA}"/>
              </a:ext>
            </a:extLst>
          </p:cNvPr>
          <p:cNvSpPr>
            <a:spLocks noGrp="1"/>
          </p:cNvSpPr>
          <p:nvPr>
            <p:ph idx="1"/>
          </p:nvPr>
        </p:nvSpPr>
        <p:spPr>
          <a:xfrm>
            <a:off x="1390261" y="1600201"/>
            <a:ext cx="9330612" cy="4525963"/>
          </a:xfrm>
        </p:spPr>
        <p:txBody>
          <a:bodyPr>
            <a:normAutofit/>
          </a:bodyPr>
          <a:lstStyle/>
          <a:p>
            <a:pPr marL="0" indent="0" algn="just">
              <a:buNone/>
            </a:pPr>
            <a:r>
              <a:rPr lang="en-US" sz="1600" dirty="0"/>
              <a:t>	A team of eight members was assembled to validate the driving accuracy in both modes. The accuracy assessment involved calculating the number of obstacles hit during vehicle operation. In the first mode, where the vehicle is driven using the remote control with a 2.4GHz frequency signal, users benefited from a third-person view of the vehicle. This perspective enabled them to easily avoid obstacles, resulting in higher driving accuracy. In the second mode, the vehicle was operated using the "</a:t>
            </a:r>
            <a:r>
              <a:rPr lang="en-US" sz="1600" dirty="0" err="1"/>
              <a:t>Heliway</a:t>
            </a:r>
            <a:r>
              <a:rPr lang="en-US" sz="1600" dirty="0"/>
              <a:t> Racing" mobile application. Users drove the vehicle by relying on the high-definition video transmitted from the camera mounted on top of the vehicle. Prior to the driving phase, users were familiarized with the track to minimize errors. It should be noted that most users were not accustomed to driving remote-controlled vehicles. The participants then proceeded to drive the vehicle in both modes, and relevant metrics were recorded for analysis and evaluation.</a:t>
            </a:r>
          </a:p>
        </p:txBody>
      </p:sp>
    </p:spTree>
    <p:extLst>
      <p:ext uri="{BB962C8B-B14F-4D97-AF65-F5344CB8AC3E}">
        <p14:creationId xmlns:p14="http://schemas.microsoft.com/office/powerpoint/2010/main" val="26577972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81332"/>
            <a:ext cx="10972800" cy="1143000"/>
          </a:xfrm>
        </p:spPr>
        <p:txBody>
          <a:bodyPr/>
          <a:lstStyle/>
          <a:p>
            <a:r>
              <a:rPr lang="en-US" b="1" dirty="0">
                <a:latin typeface="+mj-lt"/>
              </a:rPr>
              <a:t>Results</a:t>
            </a:r>
            <a:endParaRPr lang="en-IN" b="1" dirty="0">
              <a:latin typeface="+mj-lt"/>
            </a:endParaRPr>
          </a:p>
        </p:txBody>
      </p:sp>
      <p:sp>
        <p:nvSpPr>
          <p:cNvPr id="3" name="Content Placeholder 2"/>
          <p:cNvSpPr>
            <a:spLocks noGrp="1"/>
          </p:cNvSpPr>
          <p:nvPr>
            <p:ph idx="1"/>
          </p:nvPr>
        </p:nvSpPr>
        <p:spPr>
          <a:xfrm>
            <a:off x="609600" y="1245637"/>
            <a:ext cx="10972800" cy="4525963"/>
          </a:xfrm>
        </p:spPr>
        <p:txBody>
          <a:bodyPr>
            <a:noAutofit/>
          </a:bodyPr>
          <a:lstStyle/>
          <a:p>
            <a:pPr marL="0" indent="0" algn="l">
              <a:buNone/>
            </a:pPr>
            <a:r>
              <a:rPr lang="en-US" sz="1600" dirty="0"/>
              <a:t>After calculating and analyzing the data from the videos and the obstacles we can confirm that the Car View controlling is quite effective when compared to Driver view. </a:t>
            </a:r>
          </a:p>
        </p:txBody>
      </p:sp>
      <p:graphicFrame>
        <p:nvGraphicFramePr>
          <p:cNvPr id="4" name="Table 5">
            <a:extLst>
              <a:ext uri="{FF2B5EF4-FFF2-40B4-BE49-F238E27FC236}">
                <a16:creationId xmlns:a16="http://schemas.microsoft.com/office/drawing/2014/main" id="{164A034A-F5BE-8F15-AABC-A740DDF58CCE}"/>
              </a:ext>
            </a:extLst>
          </p:cNvPr>
          <p:cNvGraphicFramePr>
            <a:graphicFrameLocks noGrp="1"/>
          </p:cNvGraphicFramePr>
          <p:nvPr>
            <p:extLst>
              <p:ext uri="{D42A27DB-BD31-4B8C-83A1-F6EECF244321}">
                <p14:modId xmlns:p14="http://schemas.microsoft.com/office/powerpoint/2010/main" val="1968485469"/>
              </p:ext>
            </p:extLst>
          </p:nvPr>
        </p:nvGraphicFramePr>
        <p:xfrm>
          <a:off x="2065867" y="2108027"/>
          <a:ext cx="8127999" cy="333756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742372146"/>
                    </a:ext>
                  </a:extLst>
                </a:gridCol>
                <a:gridCol w="2709333">
                  <a:extLst>
                    <a:ext uri="{9D8B030D-6E8A-4147-A177-3AD203B41FA5}">
                      <a16:colId xmlns:a16="http://schemas.microsoft.com/office/drawing/2014/main" val="3941501394"/>
                    </a:ext>
                  </a:extLst>
                </a:gridCol>
                <a:gridCol w="2709333">
                  <a:extLst>
                    <a:ext uri="{9D8B030D-6E8A-4147-A177-3AD203B41FA5}">
                      <a16:colId xmlns:a16="http://schemas.microsoft.com/office/drawing/2014/main" val="1126031093"/>
                    </a:ext>
                  </a:extLst>
                </a:gridCol>
              </a:tblGrid>
              <a:tr h="370840">
                <a:tc>
                  <a:txBody>
                    <a:bodyPr/>
                    <a:lstStyle/>
                    <a:p>
                      <a:r>
                        <a:rPr lang="en-US" dirty="0"/>
                        <a:t>Users</a:t>
                      </a:r>
                    </a:p>
                  </a:txBody>
                  <a:tcPr/>
                </a:tc>
                <a:tc>
                  <a:txBody>
                    <a:bodyPr/>
                    <a:lstStyle/>
                    <a:p>
                      <a:r>
                        <a:rPr lang="en-US" dirty="0"/>
                        <a:t>Third Person View</a:t>
                      </a:r>
                    </a:p>
                  </a:txBody>
                  <a:tcPr/>
                </a:tc>
                <a:tc>
                  <a:txBody>
                    <a:bodyPr/>
                    <a:lstStyle/>
                    <a:p>
                      <a:r>
                        <a:rPr lang="en-US" dirty="0"/>
                        <a:t>First Person View</a:t>
                      </a:r>
                    </a:p>
                  </a:txBody>
                  <a:tcPr/>
                </a:tc>
                <a:extLst>
                  <a:ext uri="{0D108BD9-81ED-4DB2-BD59-A6C34878D82A}">
                    <a16:rowId xmlns:a16="http://schemas.microsoft.com/office/drawing/2014/main" val="1451176075"/>
                  </a:ext>
                </a:extLst>
              </a:tr>
              <a:tr h="370840">
                <a:tc>
                  <a:txBody>
                    <a:bodyPr/>
                    <a:lstStyle/>
                    <a:p>
                      <a:r>
                        <a:rPr lang="en-US" dirty="0"/>
                        <a:t>Pavan Kumar </a:t>
                      </a:r>
                      <a:r>
                        <a:rPr lang="en-US" dirty="0" err="1"/>
                        <a:t>Jonnadula</a:t>
                      </a:r>
                      <a:endParaRPr lang="en-US" dirty="0"/>
                    </a:p>
                  </a:txBody>
                  <a:tcPr/>
                </a:tc>
                <a:tc>
                  <a:txBody>
                    <a:bodyPr/>
                    <a:lstStyle/>
                    <a:p>
                      <a:pPr algn="ctr"/>
                      <a:r>
                        <a:rPr lang="en-US" dirty="0"/>
                        <a:t>1</a:t>
                      </a:r>
                    </a:p>
                  </a:txBody>
                  <a:tcPr/>
                </a:tc>
                <a:tc>
                  <a:txBody>
                    <a:bodyPr/>
                    <a:lstStyle/>
                    <a:p>
                      <a:pPr algn="ctr"/>
                      <a:r>
                        <a:rPr lang="en-US" dirty="0"/>
                        <a:t>5</a:t>
                      </a:r>
                    </a:p>
                  </a:txBody>
                  <a:tcPr/>
                </a:tc>
                <a:extLst>
                  <a:ext uri="{0D108BD9-81ED-4DB2-BD59-A6C34878D82A}">
                    <a16:rowId xmlns:a16="http://schemas.microsoft.com/office/drawing/2014/main" val="2050556206"/>
                  </a:ext>
                </a:extLst>
              </a:tr>
              <a:tr h="370840">
                <a:tc>
                  <a:txBody>
                    <a:bodyPr/>
                    <a:lstStyle/>
                    <a:p>
                      <a:r>
                        <a:rPr lang="en-US" dirty="0"/>
                        <a:t>Vamsi Alapaty</a:t>
                      </a:r>
                    </a:p>
                  </a:txBody>
                  <a:tcPr/>
                </a:tc>
                <a:tc>
                  <a:txBody>
                    <a:bodyPr/>
                    <a:lstStyle/>
                    <a:p>
                      <a:pPr algn="ctr"/>
                      <a:r>
                        <a:rPr lang="en-US" dirty="0"/>
                        <a:t>3</a:t>
                      </a:r>
                    </a:p>
                  </a:txBody>
                  <a:tcPr/>
                </a:tc>
                <a:tc>
                  <a:txBody>
                    <a:bodyPr/>
                    <a:lstStyle/>
                    <a:p>
                      <a:pPr algn="ctr"/>
                      <a:r>
                        <a:rPr lang="en-US" dirty="0"/>
                        <a:t>5</a:t>
                      </a:r>
                    </a:p>
                  </a:txBody>
                  <a:tcPr/>
                </a:tc>
                <a:extLst>
                  <a:ext uri="{0D108BD9-81ED-4DB2-BD59-A6C34878D82A}">
                    <a16:rowId xmlns:a16="http://schemas.microsoft.com/office/drawing/2014/main" val="727598394"/>
                  </a:ext>
                </a:extLst>
              </a:tr>
              <a:tr h="370840">
                <a:tc>
                  <a:txBody>
                    <a:bodyPr/>
                    <a:lstStyle/>
                    <a:p>
                      <a:r>
                        <a:rPr lang="en-US" dirty="0"/>
                        <a:t>Naveen Krishnam</a:t>
                      </a:r>
                    </a:p>
                  </a:txBody>
                  <a:tcPr/>
                </a:tc>
                <a:tc>
                  <a:txBody>
                    <a:bodyPr/>
                    <a:lstStyle/>
                    <a:p>
                      <a:pPr algn="ctr"/>
                      <a:r>
                        <a:rPr lang="en-US" dirty="0"/>
                        <a:t>6</a:t>
                      </a:r>
                    </a:p>
                  </a:txBody>
                  <a:tcPr/>
                </a:tc>
                <a:tc>
                  <a:txBody>
                    <a:bodyPr/>
                    <a:lstStyle/>
                    <a:p>
                      <a:pPr algn="ctr"/>
                      <a:r>
                        <a:rPr lang="en-US" dirty="0"/>
                        <a:t>14</a:t>
                      </a:r>
                    </a:p>
                  </a:txBody>
                  <a:tcPr/>
                </a:tc>
                <a:extLst>
                  <a:ext uri="{0D108BD9-81ED-4DB2-BD59-A6C34878D82A}">
                    <a16:rowId xmlns:a16="http://schemas.microsoft.com/office/drawing/2014/main" val="1751168370"/>
                  </a:ext>
                </a:extLst>
              </a:tr>
              <a:tr h="370840">
                <a:tc>
                  <a:txBody>
                    <a:bodyPr/>
                    <a:lstStyle/>
                    <a:p>
                      <a:r>
                        <a:rPr lang="en-US" dirty="0"/>
                        <a:t>Harish </a:t>
                      </a:r>
                      <a:r>
                        <a:rPr lang="en-US" dirty="0" err="1"/>
                        <a:t>Jaladi</a:t>
                      </a:r>
                      <a:endParaRPr lang="en-US" dirty="0"/>
                    </a:p>
                  </a:txBody>
                  <a:tcPr/>
                </a:tc>
                <a:tc>
                  <a:txBody>
                    <a:bodyPr/>
                    <a:lstStyle/>
                    <a:p>
                      <a:pPr algn="ctr"/>
                      <a:r>
                        <a:rPr lang="en-US" dirty="0"/>
                        <a:t>3</a:t>
                      </a:r>
                    </a:p>
                  </a:txBody>
                  <a:tcPr/>
                </a:tc>
                <a:tc>
                  <a:txBody>
                    <a:bodyPr/>
                    <a:lstStyle/>
                    <a:p>
                      <a:pPr algn="ctr"/>
                      <a:r>
                        <a:rPr lang="en-US" dirty="0"/>
                        <a:t>5</a:t>
                      </a:r>
                    </a:p>
                  </a:txBody>
                  <a:tcPr/>
                </a:tc>
                <a:extLst>
                  <a:ext uri="{0D108BD9-81ED-4DB2-BD59-A6C34878D82A}">
                    <a16:rowId xmlns:a16="http://schemas.microsoft.com/office/drawing/2014/main" val="1907774342"/>
                  </a:ext>
                </a:extLst>
              </a:tr>
              <a:tr h="370840">
                <a:tc>
                  <a:txBody>
                    <a:bodyPr/>
                    <a:lstStyle/>
                    <a:p>
                      <a:r>
                        <a:rPr lang="en-US" dirty="0"/>
                        <a:t>Raju </a:t>
                      </a:r>
                      <a:r>
                        <a:rPr lang="en-US" dirty="0" err="1"/>
                        <a:t>Thada</a:t>
                      </a:r>
                      <a:endParaRPr lang="en-US" dirty="0"/>
                    </a:p>
                  </a:txBody>
                  <a:tcPr/>
                </a:tc>
                <a:tc>
                  <a:txBody>
                    <a:bodyPr/>
                    <a:lstStyle/>
                    <a:p>
                      <a:pPr algn="ctr"/>
                      <a:r>
                        <a:rPr lang="en-US" dirty="0"/>
                        <a:t>4</a:t>
                      </a:r>
                    </a:p>
                  </a:txBody>
                  <a:tcPr/>
                </a:tc>
                <a:tc>
                  <a:txBody>
                    <a:bodyPr/>
                    <a:lstStyle/>
                    <a:p>
                      <a:pPr algn="ctr"/>
                      <a:r>
                        <a:rPr lang="en-US" dirty="0"/>
                        <a:t>7</a:t>
                      </a:r>
                    </a:p>
                  </a:txBody>
                  <a:tcPr/>
                </a:tc>
                <a:extLst>
                  <a:ext uri="{0D108BD9-81ED-4DB2-BD59-A6C34878D82A}">
                    <a16:rowId xmlns:a16="http://schemas.microsoft.com/office/drawing/2014/main" val="2794893502"/>
                  </a:ext>
                </a:extLst>
              </a:tr>
              <a:tr h="370840">
                <a:tc>
                  <a:txBody>
                    <a:bodyPr/>
                    <a:lstStyle/>
                    <a:p>
                      <a:r>
                        <a:rPr lang="en-US" dirty="0" err="1"/>
                        <a:t>Sarath</a:t>
                      </a:r>
                      <a:r>
                        <a:rPr lang="en-US" dirty="0"/>
                        <a:t> </a:t>
                      </a:r>
                      <a:r>
                        <a:rPr lang="en-US" dirty="0" err="1"/>
                        <a:t>Boddu</a:t>
                      </a:r>
                      <a:endParaRPr lang="en-US" dirty="0"/>
                    </a:p>
                  </a:txBody>
                  <a:tcPr/>
                </a:tc>
                <a:tc>
                  <a:txBody>
                    <a:bodyPr/>
                    <a:lstStyle/>
                    <a:p>
                      <a:pPr algn="ctr"/>
                      <a:r>
                        <a:rPr lang="en-US" dirty="0"/>
                        <a:t>2</a:t>
                      </a:r>
                    </a:p>
                  </a:txBody>
                  <a:tcPr/>
                </a:tc>
                <a:tc>
                  <a:txBody>
                    <a:bodyPr/>
                    <a:lstStyle/>
                    <a:p>
                      <a:pPr algn="ctr"/>
                      <a:r>
                        <a:rPr lang="en-US" dirty="0"/>
                        <a:t>9</a:t>
                      </a:r>
                    </a:p>
                  </a:txBody>
                  <a:tcPr/>
                </a:tc>
                <a:extLst>
                  <a:ext uri="{0D108BD9-81ED-4DB2-BD59-A6C34878D82A}">
                    <a16:rowId xmlns:a16="http://schemas.microsoft.com/office/drawing/2014/main" val="1593662239"/>
                  </a:ext>
                </a:extLst>
              </a:tr>
              <a:tr h="370840">
                <a:tc>
                  <a:txBody>
                    <a:bodyPr/>
                    <a:lstStyle/>
                    <a:p>
                      <a:r>
                        <a:rPr lang="en-US" dirty="0"/>
                        <a:t>Mohammed </a:t>
                      </a:r>
                      <a:r>
                        <a:rPr lang="en-US" dirty="0" err="1"/>
                        <a:t>Shahajan</a:t>
                      </a:r>
                      <a:endParaRPr lang="en-US" dirty="0"/>
                    </a:p>
                  </a:txBody>
                  <a:tcPr/>
                </a:tc>
                <a:tc>
                  <a:txBody>
                    <a:bodyPr/>
                    <a:lstStyle/>
                    <a:p>
                      <a:pPr algn="ctr"/>
                      <a:r>
                        <a:rPr lang="en-US" dirty="0"/>
                        <a:t>5</a:t>
                      </a:r>
                    </a:p>
                  </a:txBody>
                  <a:tcPr/>
                </a:tc>
                <a:tc>
                  <a:txBody>
                    <a:bodyPr/>
                    <a:lstStyle/>
                    <a:p>
                      <a:pPr algn="ctr"/>
                      <a:r>
                        <a:rPr lang="en-US" dirty="0"/>
                        <a:t>7</a:t>
                      </a:r>
                    </a:p>
                  </a:txBody>
                  <a:tcPr/>
                </a:tc>
                <a:extLst>
                  <a:ext uri="{0D108BD9-81ED-4DB2-BD59-A6C34878D82A}">
                    <a16:rowId xmlns:a16="http://schemas.microsoft.com/office/drawing/2014/main" val="834560288"/>
                  </a:ext>
                </a:extLst>
              </a:tr>
              <a:tr h="370840">
                <a:tc>
                  <a:txBody>
                    <a:bodyPr/>
                    <a:lstStyle/>
                    <a:p>
                      <a:r>
                        <a:rPr lang="en-US" dirty="0"/>
                        <a:t>Ramya </a:t>
                      </a:r>
                      <a:r>
                        <a:rPr lang="en-US" dirty="0" err="1"/>
                        <a:t>Deshetti</a:t>
                      </a:r>
                      <a:endParaRPr lang="en-US" dirty="0"/>
                    </a:p>
                  </a:txBody>
                  <a:tcPr/>
                </a:tc>
                <a:tc>
                  <a:txBody>
                    <a:bodyPr/>
                    <a:lstStyle/>
                    <a:p>
                      <a:pPr algn="ctr"/>
                      <a:r>
                        <a:rPr lang="en-US" dirty="0"/>
                        <a:t>6</a:t>
                      </a:r>
                    </a:p>
                  </a:txBody>
                  <a:tcPr/>
                </a:tc>
                <a:tc>
                  <a:txBody>
                    <a:bodyPr/>
                    <a:lstStyle/>
                    <a:p>
                      <a:pPr algn="ctr"/>
                      <a:r>
                        <a:rPr lang="en-US" dirty="0"/>
                        <a:t>11</a:t>
                      </a:r>
                    </a:p>
                  </a:txBody>
                  <a:tcPr/>
                </a:tc>
                <a:extLst>
                  <a:ext uri="{0D108BD9-81ED-4DB2-BD59-A6C34878D82A}">
                    <a16:rowId xmlns:a16="http://schemas.microsoft.com/office/drawing/2014/main" val="458473629"/>
                  </a:ext>
                </a:extLst>
              </a:tr>
            </a:tbl>
          </a:graphicData>
        </a:graphic>
      </p:graphicFrame>
    </p:spTree>
    <p:extLst>
      <p:ext uri="{BB962C8B-B14F-4D97-AF65-F5344CB8AC3E}">
        <p14:creationId xmlns:p14="http://schemas.microsoft.com/office/powerpoint/2010/main" val="3139080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867066"/>
            <a:ext cx="10972800" cy="3988269"/>
          </a:xfrm>
        </p:spPr>
        <p:txBody>
          <a:bodyPr>
            <a:normAutofit/>
          </a:bodyPr>
          <a:lstStyle/>
          <a:p>
            <a:r>
              <a:rPr lang="en-IN" sz="6600" dirty="0">
                <a:latin typeface="+mn-lt"/>
                <a:cs typeface="Helvetica" panose="020B0604020202020204" pitchFamily="34" charset="0"/>
              </a:rPr>
              <a:t>Thank You</a:t>
            </a:r>
          </a:p>
        </p:txBody>
      </p:sp>
    </p:spTree>
    <p:extLst>
      <p:ext uri="{BB962C8B-B14F-4D97-AF65-F5344CB8AC3E}">
        <p14:creationId xmlns:p14="http://schemas.microsoft.com/office/powerpoint/2010/main" val="3867751542"/>
      </p:ext>
    </p:extLst>
  </p:cSld>
  <p:clrMapOvr>
    <a:masterClrMapping/>
  </p:clrMapOvr>
</p:sld>
</file>

<file path=ppt/theme/theme1.xml><?xml version="1.0" encoding="utf-8"?>
<a:theme xmlns:a="http://schemas.openxmlformats.org/drawingml/2006/main" name="umkc">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umkc" id="{A062CDFF-CDBF-44DF-9325-E19162FD2B1F}" vid="{AC1B8148-5F6D-4EC8-AA3F-B140D1BDE4E0}"/>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701</TotalTime>
  <Words>763</Words>
  <Application>Microsoft Office PowerPoint</Application>
  <PresentationFormat>Widescreen</PresentationFormat>
  <Paragraphs>64</Paragraphs>
  <Slides>9</Slides>
  <Notes>0</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9</vt:i4>
      </vt:variant>
    </vt:vector>
  </HeadingPairs>
  <TitlesOfParts>
    <vt:vector size="16" baseType="lpstr">
      <vt:lpstr>Arial</vt:lpstr>
      <vt:lpstr>Calibri</vt:lpstr>
      <vt:lpstr>Helvetica</vt:lpstr>
      <vt:lpstr>umkc</vt:lpstr>
      <vt:lpstr>1_Office Theme</vt:lpstr>
      <vt:lpstr>1_Custom Design</vt:lpstr>
      <vt:lpstr>2_Office Theme</vt:lpstr>
      <vt:lpstr>PowerPoint Presentation</vt:lpstr>
      <vt:lpstr>Team Members</vt:lpstr>
      <vt:lpstr>Introduction</vt:lpstr>
      <vt:lpstr>Equipment</vt:lpstr>
      <vt:lpstr>Motivation</vt:lpstr>
      <vt:lpstr>Objective</vt:lpstr>
      <vt:lpstr>Implementation</vt:lpstr>
      <vt:lpstr>Results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sarath kunisetty</dc:creator>
  <cp:lastModifiedBy>JVS Pavan Kumar</cp:lastModifiedBy>
  <cp:revision>37</cp:revision>
  <dcterms:created xsi:type="dcterms:W3CDTF">2023-05-14T18:39:40Z</dcterms:created>
  <dcterms:modified xsi:type="dcterms:W3CDTF">2023-05-16T04:32:06Z</dcterms:modified>
</cp:coreProperties>
</file>

<file path=docProps/thumbnail.jpeg>
</file>